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9" r:id="rId12"/>
    <p:sldId id="267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7" autoAdjust="0"/>
  </p:normalViewPr>
  <p:slideViewPr>
    <p:cSldViewPr>
      <p:cViewPr>
        <p:scale>
          <a:sx n="73" d="100"/>
          <a:sy n="73" d="100"/>
        </p:scale>
        <p:origin x="-128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4007E-27D7-408A-883B-A551B0A9FB18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DC32F-6CF0-43BB-BA1D-905CF3B31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1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C32F-6CF0-43BB-BA1D-905CF3B316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6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6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9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B494-504F-442C-A8C0-AD61635B39F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98E4-4B27-4E82-A024-E420D67A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0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nlock-olympian-society.org.uk/olympian-gam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ic.org/ioc" TargetMode="External"/><Relationship Id="rId2" Type="http://schemas.openxmlformats.org/officeDocument/2006/relationships/hyperlink" Target="http://www.britannica.com/EBchecked/topic/140008/Pierre-baron-de-Coubert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ritannica.com/EBchecked/topic/229977/George-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lympic.org/athens-1896-summer-olymp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1896 Summer Olympics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81600"/>
            <a:ext cx="64008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Jack Berner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Period 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pload.wikimedia.org/wikipedia/commons/1/18/King_George_of_Helle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1743321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Medals/Winners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By modern IOC medal values, the Greece won, and the US came in second place</a:t>
            </a:r>
          </a:p>
          <a:p>
            <a:r>
              <a:rPr lang="en-US" sz="2200" dirty="0" smtClean="0"/>
              <a:t>Greece won the largest amount of medals (largely because it had a great amount of competitors)</a:t>
            </a:r>
          </a:p>
          <a:p>
            <a:r>
              <a:rPr lang="en-US" sz="2200" dirty="0" smtClean="0"/>
              <a:t>The medal system was initially different, with the winners receiving silver medals, and the second place getting a copper medal</a:t>
            </a:r>
          </a:p>
          <a:p>
            <a:r>
              <a:rPr lang="en-US" sz="2200" dirty="0" smtClean="0"/>
              <a:t>The IOC has given a modern medal count to each nation (next page)</a:t>
            </a:r>
          </a:p>
          <a:p>
            <a:pPr marL="0" indent="0">
              <a:buNone/>
            </a:pPr>
            <a:r>
              <a:rPr lang="en-US" sz="2200" dirty="0" smtClean="0"/>
              <a:t>             First Place Silver Medal                           Runner Up Medal          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10137"/>
            <a:ext cx="2044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2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92728"/>
              </p:ext>
            </p:extLst>
          </p:nvPr>
        </p:nvGraphicFramePr>
        <p:xfrm>
          <a:off x="457200" y="304800"/>
          <a:ext cx="8077198" cy="6290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271"/>
                <a:gridCol w="1615271"/>
                <a:gridCol w="1615271"/>
                <a:gridCol w="1615271"/>
                <a:gridCol w="1616114"/>
              </a:tblGrid>
              <a:tr h="30781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Gold   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Silver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Bronze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United States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Greece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Germany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France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Great Britain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Hungary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Austria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Australia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Denmark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Switzerland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Sweden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Bulgaria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  <a:tr h="320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Italy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18" marR="617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1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"1896 Summer Olympics." Princeton University.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</a:t>
            </a:r>
          </a:p>
          <a:p>
            <a:r>
              <a:rPr lang="en-US" dirty="0"/>
              <a:t>"Athens 1896 6th April - 15th April." Athens 1896 Summer Olympics.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</a:t>
            </a:r>
          </a:p>
          <a:p>
            <a:r>
              <a:rPr lang="en-US" dirty="0"/>
              <a:t>"The Century; a Popular Quarterly Volume 0053 Issue 1 (Nov 1896)." The Century; a Popular Quarterly Volume 0053 Issue 1 (Nov 1896).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</a:t>
            </a:r>
          </a:p>
          <a:p>
            <a:r>
              <a:rPr lang="en-US" dirty="0"/>
              <a:t>"Event Results." Olympic Games Medals, Results, Sports, </a:t>
            </a:r>
            <a:r>
              <a:rPr lang="en-US" dirty="0" err="1"/>
              <a:t>Athletes|Médailles</a:t>
            </a:r>
            <a:r>
              <a:rPr lang="en-US" dirty="0"/>
              <a:t>, </a:t>
            </a:r>
            <a:r>
              <a:rPr lang="en-US" dirty="0" err="1"/>
              <a:t>Résultats</a:t>
            </a:r>
            <a:r>
              <a:rPr lang="en-US" dirty="0"/>
              <a:t>, Sports Et </a:t>
            </a:r>
            <a:r>
              <a:rPr lang="en-US" dirty="0" err="1"/>
              <a:t>Athlètes</a:t>
            </a:r>
            <a:r>
              <a:rPr lang="en-US" dirty="0"/>
              <a:t> Des </a:t>
            </a:r>
            <a:r>
              <a:rPr lang="en-US" dirty="0" err="1"/>
              <a:t>Jeux</a:t>
            </a:r>
            <a:r>
              <a:rPr lang="en-US" dirty="0"/>
              <a:t> </a:t>
            </a:r>
            <a:r>
              <a:rPr lang="en-US" dirty="0" err="1"/>
              <a:t>Olympiques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</a:t>
            </a:r>
          </a:p>
          <a:p>
            <a:r>
              <a:rPr lang="en-US" dirty="0"/>
              <a:t>"Historical People." - Pierre De Coubertin.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"Latest History Articles:." Britain Magazine.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</a:t>
            </a:r>
          </a:p>
          <a:p>
            <a:r>
              <a:rPr lang="en-US" dirty="0"/>
              <a:t>Mallon, Bill, ed. The 1896 Olympic Games. Jefferson: McFarland &amp;,, 1998. Print.</a:t>
            </a:r>
          </a:p>
          <a:p>
            <a:r>
              <a:rPr lang="en-US" dirty="0"/>
              <a:t>"Olympic Games 1896 Athens." Participating Countries Olympic Games 1896.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</a:t>
            </a:r>
          </a:p>
          <a:p>
            <a:r>
              <a:rPr lang="en-US" dirty="0"/>
              <a:t>"World Stadiums - Stadiums in Greece." World Stadiums - Stadiums in Greece.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images not cited in the work cited used </a:t>
            </a:r>
            <a:r>
              <a:rPr lang="en-US" dirty="0" err="1" smtClean="0"/>
              <a:t>wikimedia</a:t>
            </a:r>
            <a:r>
              <a:rPr lang="en-US" dirty="0" smtClean="0"/>
              <a:t> commons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9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Before the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sport festivals existed across Europe such as the </a:t>
            </a:r>
            <a:r>
              <a:rPr lang="en-US" dirty="0" err="1" smtClean="0">
                <a:hlinkClick r:id="rId2"/>
              </a:rPr>
              <a:t>Wenlock</a:t>
            </a:r>
            <a:r>
              <a:rPr lang="en-US" dirty="0" smtClean="0">
                <a:hlinkClick r:id="rId2"/>
              </a:rPr>
              <a:t> games</a:t>
            </a:r>
            <a:r>
              <a:rPr lang="en-US" dirty="0" smtClean="0"/>
              <a:t>, and other ‘Olympic’ games, however none of them were international.</a:t>
            </a:r>
          </a:p>
          <a:p>
            <a:r>
              <a:rPr lang="en-US" dirty="0" smtClean="0"/>
              <a:t>Sports in Europe were becoming increasingly popular and well funded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</a:t>
            </a:r>
            <a:r>
              <a:rPr lang="en-US" sz="1400" dirty="0" err="1" smtClean="0"/>
              <a:t>Wenlock</a:t>
            </a:r>
            <a:r>
              <a:rPr lang="en-US" sz="1400" dirty="0" smtClean="0"/>
              <a:t> Olympic Games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2819400" cy="203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8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Origins of the Olympics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original idea for an international sporting event was created by </a:t>
            </a:r>
            <a:r>
              <a:rPr lang="en-US" dirty="0" err="1" smtClean="0"/>
              <a:t>Dr</a:t>
            </a:r>
            <a:r>
              <a:rPr lang="en-US" dirty="0" smtClean="0"/>
              <a:t> William Brookes (who unfortunately died the year before the first Olympic games), and this in turn influenced </a:t>
            </a:r>
            <a:r>
              <a:rPr lang="en-US" dirty="0" smtClean="0">
                <a:hlinkClick r:id="rId2"/>
              </a:rPr>
              <a:t>Pierre de Coubertin</a:t>
            </a:r>
            <a:endParaRPr lang="en-US" dirty="0" smtClean="0"/>
          </a:p>
          <a:p>
            <a:r>
              <a:rPr lang="en-US" dirty="0" smtClean="0"/>
              <a:t>Pierre de Coubertin was the true founder of the Olympics and the </a:t>
            </a:r>
            <a:r>
              <a:rPr lang="en-US" dirty="0">
                <a:hlinkClick r:id="rId3"/>
              </a:rPr>
              <a:t>I</a:t>
            </a:r>
            <a:r>
              <a:rPr lang="en-US" dirty="0" smtClean="0">
                <a:hlinkClick r:id="rId3"/>
              </a:rPr>
              <a:t>nternational Olympic Committee</a:t>
            </a:r>
            <a:r>
              <a:rPr lang="en-US" dirty="0" smtClean="0"/>
              <a:t> (IOC)</a:t>
            </a:r>
          </a:p>
          <a:p>
            <a:r>
              <a:rPr lang="en-US" dirty="0" smtClean="0"/>
              <a:t>On 18 June 1894 in Sorbonne, Coubertin organized a conference in which he suggested the Olympic games, and it was very well received</a:t>
            </a:r>
          </a:p>
          <a:p>
            <a:r>
              <a:rPr lang="en-US" dirty="0" smtClean="0"/>
              <a:t>Earlier Greek games were sponsored by business tycoons George </a:t>
            </a:r>
            <a:r>
              <a:rPr lang="en-US" dirty="0" err="1" smtClean="0"/>
              <a:t>Averoff</a:t>
            </a:r>
            <a:r>
              <a:rPr lang="en-US" dirty="0" smtClean="0"/>
              <a:t> and the Zappa family, and this inspired Coubertin to receive the same monetary support from the same people.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100" dirty="0" smtClean="0"/>
              <a:t>                                                                                                                           George </a:t>
            </a:r>
            <a:r>
              <a:rPr lang="en-US" sz="2100" dirty="0" err="1" smtClean="0"/>
              <a:t>Averoff</a:t>
            </a: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“With deep feeling towards Baron de Coubertin's courteous petition, I send him and the members of the Congress, with my sincere thanks, my best wishes for the revival of the Olympic Games.”        </a:t>
            </a:r>
          </a:p>
          <a:p>
            <a:pPr marL="0" indent="0">
              <a:buNone/>
            </a:pPr>
            <a:r>
              <a:rPr lang="en-US" sz="2100" dirty="0" smtClean="0"/>
              <a:t> -King George I of Greece</a:t>
            </a:r>
            <a:endParaRPr lang="en-US" sz="2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4114800"/>
            <a:ext cx="101346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Coubertin’s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Coubertin requested that the </a:t>
            </a:r>
            <a:r>
              <a:rPr lang="en-US" sz="2200" dirty="0" smtClean="0"/>
              <a:t>Olympic </a:t>
            </a:r>
            <a:r>
              <a:rPr lang="en-US" sz="2200" dirty="0" smtClean="0"/>
              <a:t>games be held at Athens to the Greek Royal Family, and the request was well received; </a:t>
            </a:r>
            <a:r>
              <a:rPr lang="en-US" sz="2200" dirty="0" smtClean="0">
                <a:hlinkClick r:id="rId2"/>
              </a:rPr>
              <a:t>King George I </a:t>
            </a:r>
            <a:r>
              <a:rPr lang="en-US" sz="2200" dirty="0" smtClean="0"/>
              <a:t>said the following, </a:t>
            </a:r>
          </a:p>
          <a:p>
            <a:r>
              <a:rPr lang="en-US" sz="2200" dirty="0" smtClean="0"/>
              <a:t>“With deep feeling towards Baron de Coubertin's courteous petition, I send him and the members of the Congress, with my sincere thanks, my best wishes for the revival of the Olympic Games”</a:t>
            </a:r>
          </a:p>
          <a:p>
            <a:r>
              <a:rPr lang="en-US" sz="2200" dirty="0" smtClean="0"/>
              <a:t>A Greek judge named </a:t>
            </a:r>
            <a:r>
              <a:rPr lang="en-US" sz="2200" dirty="0" err="1" smtClean="0"/>
              <a:t>Stefanos</a:t>
            </a:r>
            <a:r>
              <a:rPr lang="en-US" sz="2200" dirty="0" smtClean="0"/>
              <a:t> </a:t>
            </a:r>
            <a:r>
              <a:rPr lang="en-US" sz="2200" dirty="0" err="1" smtClean="0"/>
              <a:t>Dragoumis</a:t>
            </a:r>
            <a:r>
              <a:rPr lang="en-US" sz="2200" dirty="0" smtClean="0"/>
              <a:t> tried to repeal the motion, believing Greece could not host the games, but he was not able to. </a:t>
            </a:r>
          </a:p>
          <a:p>
            <a:pPr marL="0" indent="0">
              <a:buNone/>
            </a:pPr>
            <a:r>
              <a:rPr lang="en-US" sz="2200" dirty="0" smtClean="0"/>
              <a:t>                                                     Pierre de Coubertin</a:t>
            </a:r>
          </a:p>
          <a:p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4063"/>
            <a:ext cx="1447800" cy="204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0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Game Planning/Organization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International Olympic Committee estimated that hosting the games would cost about 3,740,000 drachmas</a:t>
            </a:r>
          </a:p>
          <a:p>
            <a:r>
              <a:rPr lang="en-US" sz="2200" dirty="0" smtClean="0"/>
              <a:t>Much of the required funds came from enthusiastic Greek citizens, and the king’s royal purse, however the majority of funds from one person came from George </a:t>
            </a:r>
            <a:r>
              <a:rPr lang="en-US" sz="2200" dirty="0" err="1" smtClean="0"/>
              <a:t>Averoff</a:t>
            </a:r>
            <a:endParaRPr lang="en-US" sz="2200" dirty="0" smtClean="0"/>
          </a:p>
          <a:p>
            <a:r>
              <a:rPr lang="en-US" sz="2200" dirty="0" smtClean="0"/>
              <a:t>The IOC held a number of administrative votes, and chose to only allow amateur athletes to participate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         International Olympic Committee</a:t>
            </a:r>
          </a:p>
          <a:p>
            <a:pPr marL="0" indent="0">
              <a:buNone/>
            </a:pPr>
            <a:r>
              <a:rPr lang="en-US" sz="2200" dirty="0" smtClean="0"/>
              <a:t>         (Prince Constantin in the center)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2895600" cy="194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Opening Ceremonies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The opening ceremony took place on April 6</a:t>
            </a:r>
            <a:r>
              <a:rPr lang="en-US" sz="2200" baseline="30000" dirty="0" smtClean="0"/>
              <a:t>th</a:t>
            </a:r>
            <a:endParaRPr lang="en-US" sz="2200" dirty="0" smtClean="0"/>
          </a:p>
          <a:p>
            <a:r>
              <a:rPr lang="en-US" sz="2200" dirty="0" smtClean="0"/>
              <a:t>80,000 spectators were present</a:t>
            </a:r>
          </a:p>
          <a:p>
            <a:r>
              <a:rPr lang="en-US" sz="2200" dirty="0" smtClean="0"/>
              <a:t>The Greek National anthem was played and nine orchestras played various songs afterward</a:t>
            </a:r>
          </a:p>
          <a:p>
            <a:r>
              <a:rPr lang="en-US" sz="2200" dirty="0" smtClean="0"/>
              <a:t>Prince Constantin gave the first speech</a:t>
            </a:r>
          </a:p>
          <a:p>
            <a:r>
              <a:rPr lang="en-US" sz="2200" dirty="0" smtClean="0"/>
              <a:t>There was no Olympic flame (which was introduced in 1928)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crowd cheered, </a:t>
            </a:r>
            <a:r>
              <a:rPr lang="en-US" sz="2200" dirty="0" smtClean="0"/>
              <a:t>“</a:t>
            </a:r>
            <a:r>
              <a:rPr lang="en-US" sz="2200" dirty="0"/>
              <a:t>Long live the </a:t>
            </a:r>
            <a:r>
              <a:rPr lang="en-US" sz="2200" dirty="0" smtClean="0"/>
              <a:t>Crownprince! </a:t>
            </a:r>
            <a:r>
              <a:rPr lang="en-US" sz="2200" dirty="0"/>
              <a:t>Long live </a:t>
            </a:r>
            <a:r>
              <a:rPr lang="en-US" sz="2200" dirty="0" smtClean="0"/>
              <a:t>Mr. </a:t>
            </a:r>
            <a:r>
              <a:rPr lang="en-US" sz="2200" dirty="0" err="1"/>
              <a:t>Averoff</a:t>
            </a:r>
            <a:r>
              <a:rPr lang="en-US" sz="2200" dirty="0"/>
              <a:t> ! God bless our nation!” </a:t>
            </a:r>
            <a:endParaRPr lang="en-US" sz="2200" dirty="0" smtClean="0"/>
          </a:p>
          <a:p>
            <a:endParaRPr lang="en-US" sz="22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Opening Ceremony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01629"/>
            <a:ext cx="29908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4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Sports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nine sports played during the Olympics </a:t>
            </a:r>
            <a:r>
              <a:rPr lang="en-US" sz="2200" dirty="0"/>
              <a:t>were </a:t>
            </a:r>
            <a:r>
              <a:rPr lang="en-US" sz="2200" dirty="0" smtClean="0"/>
              <a:t>athletics</a:t>
            </a:r>
            <a:r>
              <a:rPr lang="en-US" sz="2200" dirty="0"/>
              <a:t>, </a:t>
            </a:r>
            <a:r>
              <a:rPr lang="en-US" sz="2200" dirty="0" smtClean="0"/>
              <a:t>gymnastics</a:t>
            </a:r>
            <a:r>
              <a:rPr lang="en-US" sz="2200" dirty="0"/>
              <a:t>, </a:t>
            </a:r>
            <a:r>
              <a:rPr lang="en-US" sz="2200" dirty="0" smtClean="0"/>
              <a:t>w</a:t>
            </a:r>
            <a:r>
              <a:rPr lang="en-US" sz="2200" dirty="0"/>
              <a:t>eightlifting wrestling, </a:t>
            </a:r>
            <a:r>
              <a:rPr lang="en-US" sz="2200" dirty="0" smtClean="0"/>
              <a:t>swimming</a:t>
            </a:r>
            <a:r>
              <a:rPr lang="en-US" sz="2200" dirty="0"/>
              <a:t>, </a:t>
            </a:r>
            <a:r>
              <a:rPr lang="en-US" sz="2200" dirty="0" smtClean="0"/>
              <a:t>tennis</a:t>
            </a:r>
            <a:r>
              <a:rPr lang="en-US" sz="2200" dirty="0"/>
              <a:t>, </a:t>
            </a:r>
            <a:r>
              <a:rPr lang="en-US" sz="2200" dirty="0" smtClean="0"/>
              <a:t>shooting</a:t>
            </a:r>
            <a:r>
              <a:rPr lang="en-US" sz="2200" dirty="0"/>
              <a:t>, </a:t>
            </a:r>
            <a:r>
              <a:rPr lang="en-US" sz="2200" dirty="0" smtClean="0"/>
              <a:t>cycling, and  fencing.</a:t>
            </a:r>
          </a:p>
          <a:p>
            <a:r>
              <a:rPr lang="en-US" sz="2200" dirty="0" smtClean="0"/>
              <a:t>Football, cricket, rowing, and boating were originally intended to be included, but did not receive funding</a:t>
            </a:r>
          </a:p>
          <a:p>
            <a:r>
              <a:rPr lang="en-US" sz="2200" dirty="0" smtClean="0"/>
              <a:t>Greek participants outnumbered all the other nations combined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>
                <a:hlinkClick r:id="rId2"/>
              </a:rPr>
              <a:t>Final 100 meters of the race    </a:t>
            </a:r>
            <a:r>
              <a:rPr lang="en-US" sz="1800" dirty="0" err="1" smtClean="0"/>
              <a:t>Launceton</a:t>
            </a:r>
            <a:r>
              <a:rPr lang="en-US" sz="1800" dirty="0" smtClean="0"/>
              <a:t> Elliot, popular among the Greek ladies           </a:t>
            </a: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62322"/>
            <a:ext cx="2743200" cy="199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12620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Countries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attending countries in no particular order were, Greece, USA, Italy, Britain, France, Austria-Hungary (Although the two nations were considered separate in medal count), Switzerland, Chile, Sweden, Germany, Bulgaria, Australia (although it was still technically part of Britain).</a:t>
            </a:r>
          </a:p>
          <a:p>
            <a:r>
              <a:rPr lang="en-US" sz="2200" dirty="0" smtClean="0"/>
              <a:t>Countries like Belgium and Russia were invited, but did not attend</a:t>
            </a:r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1500" dirty="0" smtClean="0"/>
              <a:t>           Map of</a:t>
            </a:r>
          </a:p>
          <a:p>
            <a:pPr marL="0" indent="0">
              <a:buNone/>
            </a:pPr>
            <a:r>
              <a:rPr lang="en-US" sz="1500" dirty="0" smtClean="0"/>
              <a:t>  participating</a:t>
            </a:r>
          </a:p>
          <a:p>
            <a:pPr marL="0" indent="0">
              <a:buNone/>
            </a:pPr>
            <a:r>
              <a:rPr lang="en-US" sz="1500" dirty="0" smtClean="0"/>
              <a:t>           nations</a:t>
            </a:r>
            <a:endParaRPr lang="en-US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03766"/>
            <a:ext cx="5546124" cy="256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Countries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Tennis doubles teams were allowed to have different nations, there were three of these, and one of them won a gold medal (John Boland [GBR] and Friedrich Traun [GER]</a:t>
            </a:r>
          </a:p>
          <a:p>
            <a:r>
              <a:rPr lang="en-US" sz="2200" dirty="0" smtClean="0"/>
              <a:t>No Asian, African, or Pacific Island nations were invited to the event</a:t>
            </a:r>
          </a:p>
          <a:p>
            <a:r>
              <a:rPr lang="en-US" sz="2200" dirty="0" smtClean="0"/>
              <a:t>This was the first event in which Great Britain participated as an entire nation, rather than its constituent kingdoms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         John Boland           and his partner                Friedrich Traun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62016"/>
            <a:ext cx="1428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91" y="4732646"/>
            <a:ext cx="1476573" cy="197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9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7748</TotalTime>
  <Words>1044</Words>
  <Application>Microsoft Office PowerPoint</Application>
  <PresentationFormat>On-screen Show (4:3)</PresentationFormat>
  <Paragraphs>158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1896 Summer Olympics</vt:lpstr>
      <vt:lpstr>Before the Games</vt:lpstr>
      <vt:lpstr>Origins of the Olympics</vt:lpstr>
      <vt:lpstr>Coubertin’s Request</vt:lpstr>
      <vt:lpstr>Game Planning/Organization</vt:lpstr>
      <vt:lpstr>Opening Ceremonies</vt:lpstr>
      <vt:lpstr>Sports and Events</vt:lpstr>
      <vt:lpstr>Countries </vt:lpstr>
      <vt:lpstr>Countries (Cont.)</vt:lpstr>
      <vt:lpstr>Medals/Winners</vt:lpstr>
      <vt:lpstr>PowerPoint Presentation</vt:lpstr>
      <vt:lpstr>Works Cited</vt:lpstr>
      <vt:lpstr>Works Cited</vt:lpstr>
      <vt:lpstr>Images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1896 Summer Olympics</dc:title>
  <dc:creator>Jack</dc:creator>
  <cp:lastModifiedBy>Jack</cp:lastModifiedBy>
  <cp:revision>57</cp:revision>
  <dcterms:created xsi:type="dcterms:W3CDTF">2014-03-18T03:47:16Z</dcterms:created>
  <dcterms:modified xsi:type="dcterms:W3CDTF">2014-03-26T14:52:28Z</dcterms:modified>
</cp:coreProperties>
</file>